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4" r:id="rId4"/>
    <p:sldId id="258" r:id="rId5"/>
    <p:sldId id="259" r:id="rId6"/>
    <p:sldId id="260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49D"/>
    <a:srgbClr val="FF9900"/>
    <a:srgbClr val="FBF2D5"/>
    <a:srgbClr val="F6E2A1"/>
    <a:srgbClr val="3C6ABE"/>
    <a:srgbClr val="7395D3"/>
    <a:srgbClr val="5F86CD"/>
    <a:srgbClr val="406FC4"/>
    <a:srgbClr val="0070C0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6T19:10:52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60162-3F0C-5D54-D7CA-D7127214A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1D3FD-9E6C-3ED3-71AC-01EBF1CF1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C71A1-0FD9-0C39-0D19-2EC0B9FC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D7FE8-82AE-856A-3E90-7A652F43D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4791C-6F7E-4392-7C65-0DC3F6E4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61D35-BC56-C4DD-8719-BE2897B5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F3ED77-F62E-0D28-4E3F-49B379A22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B7727-49C6-7496-B8B9-186ED8820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A8911-AFEF-3843-2373-1D94744EF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E3F17-49EC-03C0-ABA2-E3AF1F31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4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5AFED-E589-D016-2E66-AC74A1E87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6DDE5-6F96-C51B-4784-6D726A5C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6FDB0-E8C4-00C8-E821-A727B518F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B471F-2066-C238-0807-71E81CAE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E2A68-7F11-B2FD-8CF6-393CF334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1238-5616-237D-EEA5-68AFD8AFB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D1A94-C628-9D08-8AD9-8B5DB4FFF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F8990-C7BD-A336-DF17-9DF1EC86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93837-58C3-928B-C2B9-24DB2D63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25E9C-5A97-5A02-BC1D-CDFA6A40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2D98-93CA-2C81-F80E-DF225DC27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42802-96EC-F30A-AF41-C4E45EDFA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8A4B-9EE6-0BBB-3915-15659DA6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C143F-9018-AAFD-0332-BCD781F6E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AAB73-2A65-D19B-2A09-26C9522E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6A8B-76EA-12FD-8B42-9645BE26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C2B92-F8B5-2345-BFD4-2B601C6D0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D61E5-F515-66E0-35E2-F2B0901D0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C7F5C-37B2-62A1-8BEF-3678F807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E7025-673B-1E27-E7E0-E5A0EA44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4AAE3-55CB-A9E1-D396-D220C1CD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0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2341F-8655-219B-ABD3-6BC9B78E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F933C-DF02-5488-3A0C-410875DCD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9BAAE-982B-4EA5-0773-40471C3CB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AA720-A92B-8EF1-3184-8DAABD3EA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430CD-ABB4-A18C-E076-94FBE3EBB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4F2A7-3AED-B749-143F-0D3DEC8B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09894-562D-7791-4F67-E39491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AED6A-0689-1FB9-C299-8B6F13F61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589B7-4779-1C7D-0344-FCC9EE039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13FE0-48BA-327F-A6F3-B0D0B73B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DCD43-7BF2-4E7E-FD38-EBADB76E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93380-7710-DDED-9A38-6BBE4CB6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7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D47075-9F87-25D9-A6DB-16E4B058A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4F604-1927-64BB-D7A4-5F01A54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C91B9-A279-AB4C-DB09-379B61B5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5E92B-20F6-25A4-C338-B9B02E77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13D0-41E7-6A92-BA17-B4FAD374B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83C1A-22FF-CC87-360E-9FD0DF2D6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CA08-34D1-0786-B6D4-C0FBDC53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702D4-A9D6-94F7-097C-D265CD059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AD959-99A4-2147-6E58-FAE79608D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11C2-7A24-FA57-2E0D-397FFBDD1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CE1FA3-2F8B-8569-D678-F779515672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01E94-5522-D97A-D38B-9DF320F50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B7F2A-6D5E-8D8E-DC3F-8DDBBBE4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94C86-EE46-683C-E8A1-BCBE05D0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1842E-41DD-F0C5-F714-5785AFF8B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1D11C7-82C6-247A-053C-3AC0E75B3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19BF6-C02F-AC70-C00D-5802B943B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92681-B87E-DF07-35B1-1A82000B5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16C76-0D32-4CBD-8E92-BF7184217FB5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7EA50-46E4-9FA9-8569-D9A9A9F9C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912A8-1167-777B-0307-154434696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BC8B8-C8E7-4FD8-A702-BCBE65129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0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- vowels</a:t>
            </a:r>
            <a:endParaRPr lang="en-US" sz="72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7BE59-D186-8E9D-D382-F4FE389B0FFA}"/>
              </a:ext>
            </a:extLst>
          </p:cNvPr>
          <p:cNvSpPr txBox="1"/>
          <p:nvPr/>
        </p:nvSpPr>
        <p:spPr>
          <a:xfrm>
            <a:off x="838200" y="1779687"/>
            <a:ext cx="110104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A </a:t>
            </a:r>
            <a:r>
              <a:rPr lang="en-US" sz="6000" b="1" dirty="0" err="1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a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	</a:t>
            </a:r>
            <a:r>
              <a:rPr lang="en-US" sz="6000" b="1" i="0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E </a:t>
            </a:r>
            <a:r>
              <a:rPr lang="en-US" sz="6000" b="1" i="0" dirty="0" err="1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e</a:t>
            </a:r>
            <a:r>
              <a:rPr lang="en-US" sz="6000" b="1" i="0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	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6000" b="1" dirty="0" err="1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O o</a:t>
            </a:r>
            <a:r>
              <a:rPr lang="en-US" sz="6000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en-US" sz="6000" b="1" dirty="0" err="1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>
                <a:solidFill>
                  <a:srgbClr val="FBF2D5"/>
                </a:solidFill>
              </a:rPr>
              <a:t>	</a:t>
            </a:r>
            <a:r>
              <a:rPr lang="en-US" sz="4400" dirty="0">
                <a:solidFill>
                  <a:srgbClr val="0070C0"/>
                </a:solidFill>
              </a:rPr>
              <a:t>		</a:t>
            </a:r>
          </a:p>
          <a:p>
            <a:r>
              <a:rPr lang="en-US" sz="6600" b="1" dirty="0">
                <a:solidFill>
                  <a:srgbClr val="406FC4"/>
                </a:solidFill>
                <a:latin typeface="Google Sans"/>
              </a:rPr>
              <a:t>All vowels have two sounds – a long sound and a short sound.</a:t>
            </a:r>
          </a:p>
          <a:p>
            <a:r>
              <a:rPr lang="en-US" sz="6600" b="1" dirty="0">
                <a:solidFill>
                  <a:srgbClr val="406FC4"/>
                </a:solidFill>
                <a:latin typeface="Google Sans"/>
              </a:rPr>
              <a:t>a </a:t>
            </a:r>
            <a:r>
              <a:rPr lang="en-US" sz="6600" b="1" dirty="0" err="1">
                <a:solidFill>
                  <a:srgbClr val="406FC4"/>
                </a:solidFill>
                <a:latin typeface="Google Sans"/>
              </a:rPr>
              <a:t>a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  - </a:t>
            </a:r>
            <a:r>
              <a:rPr lang="en-US" sz="6600" b="1" dirty="0">
                <a:solidFill>
                  <a:srgbClr val="FBF2D5"/>
                </a:solidFill>
                <a:latin typeface="Google Sans"/>
              </a:rPr>
              <a:t>cake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 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cat	</a:t>
            </a:r>
            <a:r>
              <a:rPr lang="en-US" sz="6600" b="1" dirty="0" err="1">
                <a:solidFill>
                  <a:srgbClr val="F6E2A1"/>
                </a:solidFill>
                <a:latin typeface="Google Sans"/>
              </a:rPr>
              <a:t>i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 </a:t>
            </a:r>
            <a:r>
              <a:rPr lang="en-US" sz="6600" b="1" dirty="0" err="1">
                <a:solidFill>
                  <a:srgbClr val="F6E2A1"/>
                </a:solidFill>
                <a:latin typeface="Google Sans"/>
              </a:rPr>
              <a:t>i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 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-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 </a:t>
            </a:r>
            <a:r>
              <a:rPr lang="en-US" sz="6600" b="1" dirty="0">
                <a:solidFill>
                  <a:srgbClr val="FBF2D5"/>
                </a:solidFill>
                <a:latin typeface="Google Sans"/>
              </a:rPr>
              <a:t>bike 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 sit</a:t>
            </a:r>
          </a:p>
          <a:p>
            <a:r>
              <a:rPr lang="en-US" sz="6600" b="1" dirty="0">
                <a:solidFill>
                  <a:srgbClr val="406FC4"/>
                </a:solidFill>
                <a:latin typeface="Google Sans"/>
              </a:rPr>
              <a:t>E </a:t>
            </a:r>
            <a:r>
              <a:rPr lang="en-US" sz="6600" b="1" dirty="0" err="1">
                <a:solidFill>
                  <a:srgbClr val="406FC4"/>
                </a:solidFill>
                <a:latin typeface="Google Sans"/>
              </a:rPr>
              <a:t>e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  - </a:t>
            </a:r>
            <a:r>
              <a:rPr lang="en-US" sz="6600" b="1" dirty="0">
                <a:solidFill>
                  <a:srgbClr val="FBF2D5"/>
                </a:solidFill>
                <a:latin typeface="Google Sans"/>
              </a:rPr>
              <a:t>feet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 </a:t>
            </a:r>
            <a:r>
              <a:rPr lang="en-US" sz="6600" b="1" dirty="0">
                <a:solidFill>
                  <a:srgbClr val="F6E2A1"/>
                </a:solidFill>
                <a:latin typeface="Google Sans"/>
              </a:rPr>
              <a:t>bed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	</a:t>
            </a:r>
            <a:r>
              <a:rPr lang="en-US" sz="6600" b="1" dirty="0" err="1">
                <a:solidFill>
                  <a:srgbClr val="406FC4"/>
                </a:solidFill>
                <a:latin typeface="Google Sans"/>
              </a:rPr>
              <a:t>oo</a:t>
            </a:r>
            <a:r>
              <a:rPr lang="en-US" sz="6600" b="1" dirty="0">
                <a:solidFill>
                  <a:srgbClr val="406FC4"/>
                </a:solidFill>
                <a:latin typeface="Google Sans"/>
              </a:rPr>
              <a:t> – </a:t>
            </a:r>
            <a:r>
              <a:rPr lang="en-US" sz="6600" b="1" dirty="0">
                <a:solidFill>
                  <a:srgbClr val="FBF2D5"/>
                </a:solidFill>
                <a:latin typeface="Google Sans"/>
              </a:rPr>
              <a:t>bone  </a:t>
            </a:r>
            <a:r>
              <a:rPr lang="en-US" sz="6600" b="1" dirty="0">
                <a:solidFill>
                  <a:srgbClr val="FBE49D"/>
                </a:solidFill>
                <a:latin typeface="Google Sans"/>
              </a:rPr>
              <a:t>hop</a:t>
            </a:r>
            <a:endParaRPr lang="en-US" sz="6600" dirty="0">
              <a:solidFill>
                <a:srgbClr val="FBE49D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4046D76-196F-DB57-CD5D-4FFE985692C0}"/>
                  </a:ext>
                </a:extLst>
              </p14:cNvPr>
              <p14:cNvContentPartPr/>
              <p14:nvPr/>
            </p14:nvContentPartPr>
            <p14:xfrm>
              <a:off x="7143660" y="6016873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4046D76-196F-DB57-CD5D-4FFE985692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34660" y="60082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Ā - Wikipedia">
            <a:extLst>
              <a:ext uri="{FF2B5EF4-FFF2-40B4-BE49-F238E27FC236}">
                <a16:creationId xmlns:a16="http://schemas.microsoft.com/office/drawing/2014/main" id="{5E1D85BE-E8D1-8807-D9A7-91D53EFBBA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665410" y="4919412"/>
            <a:ext cx="971550" cy="25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02A6664F-3FF9-BB14-CC18-88C44530F9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1484006" y="4954663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Ā - Wikipedia">
            <a:extLst>
              <a:ext uri="{FF2B5EF4-FFF2-40B4-BE49-F238E27FC236}">
                <a16:creationId xmlns:a16="http://schemas.microsoft.com/office/drawing/2014/main" id="{D58408C9-5E6D-612D-354E-C9F6845D97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2897804" y="4919412"/>
            <a:ext cx="866610" cy="2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0F5B7D78-F546-E22E-3B30-DE8A01AD3D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4883053" y="4919412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Ā - Wikipedia">
            <a:extLst>
              <a:ext uri="{FF2B5EF4-FFF2-40B4-BE49-F238E27FC236}">
                <a16:creationId xmlns:a16="http://schemas.microsoft.com/office/drawing/2014/main" id="{FBFB58A6-70A1-8A81-FF92-AEFD71454F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2897801" y="5915846"/>
            <a:ext cx="866613" cy="22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9ACC35C6-7BB7-60B4-63D0-D47E35E30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4794129" y="5909492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Ā - Wikipedia">
            <a:extLst>
              <a:ext uri="{FF2B5EF4-FFF2-40B4-BE49-F238E27FC236}">
                <a16:creationId xmlns:a16="http://schemas.microsoft.com/office/drawing/2014/main" id="{CE342442-D6BF-1D8C-2D72-060FC0C02A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6096000" y="4783298"/>
            <a:ext cx="866610" cy="2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5C8A798A-2103-7517-80D0-42B393CCE8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6708398" y="4783298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Ā - Wikipedia">
            <a:extLst>
              <a:ext uri="{FF2B5EF4-FFF2-40B4-BE49-F238E27FC236}">
                <a16:creationId xmlns:a16="http://schemas.microsoft.com/office/drawing/2014/main" id="{88F1F2AF-193B-6775-A919-4C05F82FE4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7753478" y="4761941"/>
            <a:ext cx="866610" cy="2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38B611B5-D787-1810-B715-01CDC39F68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9725969" y="4761941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Ā - Wikipedia">
            <a:extLst>
              <a:ext uri="{FF2B5EF4-FFF2-40B4-BE49-F238E27FC236}">
                <a16:creationId xmlns:a16="http://schemas.microsoft.com/office/drawing/2014/main" id="{BA1FDAB9-EDEE-D95F-7AFD-B58DA8729E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6190655" y="5888135"/>
            <a:ext cx="866610" cy="2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5FA5F0B3-6EDB-3A96-8591-55403C0A9C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6839033" y="5909490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Ā - Wikipedia">
            <a:extLst>
              <a:ext uri="{FF2B5EF4-FFF2-40B4-BE49-F238E27FC236}">
                <a16:creationId xmlns:a16="http://schemas.microsoft.com/office/drawing/2014/main" id="{9FD7D22F-AF34-E499-8C7B-23A99B7B51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6" b="80771"/>
          <a:stretch/>
        </p:blipFill>
        <p:spPr bwMode="auto">
          <a:xfrm>
            <a:off x="8349834" y="5905141"/>
            <a:ext cx="866610" cy="22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ă | latin small letter a with breve | Times New Roman, Regular @ Graphemica">
            <a:extLst>
              <a:ext uri="{FF2B5EF4-FFF2-40B4-BE49-F238E27FC236}">
                <a16:creationId xmlns:a16="http://schemas.microsoft.com/office/drawing/2014/main" id="{08773DB6-3840-6821-85ED-E4EF0A5B15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1" t="23204" r="35799" b="62249"/>
          <a:stretch/>
        </p:blipFill>
        <p:spPr bwMode="auto">
          <a:xfrm>
            <a:off x="10655008" y="5888135"/>
            <a:ext cx="508424" cy="18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1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- </a:t>
            </a:r>
            <a:r>
              <a:rPr lang="en-US" sz="7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pronunciation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5F8D9-FC26-AF23-CA34-1558163F4C4D}"/>
              </a:ext>
            </a:extLst>
          </p:cNvPr>
          <p:cNvSpPr txBox="1"/>
          <p:nvPr/>
        </p:nvSpPr>
        <p:spPr>
          <a:xfrm>
            <a:off x="929610" y="1865698"/>
            <a:ext cx="100840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3C6ABE"/>
                </a:solidFill>
              </a:rPr>
              <a:t>Hop hope fat fate</a:t>
            </a:r>
          </a:p>
          <a:p>
            <a:r>
              <a:rPr lang="en-US" sz="7200" b="1" dirty="0">
                <a:solidFill>
                  <a:srgbClr val="5F86CD"/>
                </a:solidFill>
              </a:rPr>
              <a:t>Not note rat rate</a:t>
            </a:r>
          </a:p>
          <a:p>
            <a:r>
              <a:rPr lang="en-US" sz="7200" b="1" dirty="0">
                <a:solidFill>
                  <a:srgbClr val="FBF2D5"/>
                </a:solidFill>
              </a:rPr>
              <a:t>Win wine cut cute</a:t>
            </a:r>
          </a:p>
          <a:p>
            <a:r>
              <a:rPr lang="en-US" sz="7200" b="1" dirty="0">
                <a:solidFill>
                  <a:srgbClr val="F6E2A1"/>
                </a:solidFill>
              </a:rPr>
              <a:t>Kit kite hat hate</a:t>
            </a:r>
          </a:p>
        </p:txBody>
      </p:sp>
    </p:spTree>
    <p:extLst>
      <p:ext uri="{BB962C8B-B14F-4D97-AF65-F5344CB8AC3E}">
        <p14:creationId xmlns:p14="http://schemas.microsoft.com/office/powerpoint/2010/main" val="232860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en-US" sz="10000" b="1" u="sng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7200" b="1" u="sng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articles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E26C1B-1CDA-32AA-877D-AB3FCD02B02C}"/>
              </a:ext>
            </a:extLst>
          </p:cNvPr>
          <p:cNvSpPr txBox="1"/>
          <p:nvPr/>
        </p:nvSpPr>
        <p:spPr>
          <a:xfrm>
            <a:off x="838200" y="1690688"/>
            <a:ext cx="210673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070C0"/>
                </a:solidFill>
              </a:rPr>
              <a:t>A 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9600" b="1" dirty="0">
                <a:solidFill>
                  <a:srgbClr val="0070C0"/>
                </a:solidFill>
              </a:rPr>
              <a:t>	</a:t>
            </a:r>
          </a:p>
          <a:p>
            <a:r>
              <a:rPr lang="en-US" sz="9600" b="1" dirty="0">
                <a:solidFill>
                  <a:srgbClr val="0070C0"/>
                </a:solidFill>
              </a:rPr>
              <a:t>An</a:t>
            </a:r>
            <a:endParaRPr lang="en-US" sz="7200" b="1" dirty="0"/>
          </a:p>
          <a:p>
            <a:endParaRPr lang="en-US" sz="1400" b="1" u="sng" dirty="0">
              <a:solidFill>
                <a:srgbClr val="0070C0"/>
              </a:solidFill>
            </a:endParaRPr>
          </a:p>
          <a:p>
            <a:r>
              <a:rPr lang="en-US" sz="9600" b="1" dirty="0">
                <a:solidFill>
                  <a:srgbClr val="F6E2A1"/>
                </a:solidFill>
              </a:rPr>
              <a:t>The</a:t>
            </a:r>
            <a:endParaRPr lang="en-US" sz="7200" b="1" dirty="0">
              <a:solidFill>
                <a:srgbClr val="F6E2A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0B9A6B-9051-65B2-3D70-7EBFF7997207}"/>
              </a:ext>
            </a:extLst>
          </p:cNvPr>
          <p:cNvSpPr txBox="1"/>
          <p:nvPr/>
        </p:nvSpPr>
        <p:spPr>
          <a:xfrm>
            <a:off x="2944931" y="1776986"/>
            <a:ext cx="75029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Used for one general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Goes before a noun beginning with a consonant “a bed”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FDDD6-5CF5-7118-61B0-FBC43793E085}"/>
              </a:ext>
            </a:extLst>
          </p:cNvPr>
          <p:cNvSpPr txBox="1"/>
          <p:nvPr/>
        </p:nvSpPr>
        <p:spPr>
          <a:xfrm>
            <a:off x="2944931" y="3411218"/>
            <a:ext cx="7065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Used for one general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Goes before a noun beginning with a vowel “an apple”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15A502-04B1-953F-BA82-88BAD81ACF37}"/>
              </a:ext>
            </a:extLst>
          </p:cNvPr>
          <p:cNvSpPr txBox="1"/>
          <p:nvPr/>
        </p:nvSpPr>
        <p:spPr>
          <a:xfrm>
            <a:off x="2944931" y="5045450"/>
            <a:ext cx="60161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Used for a specific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Can be used for one or many items “the books”  “the tent” “the oranges” </a:t>
            </a:r>
          </a:p>
        </p:txBody>
      </p:sp>
    </p:spTree>
    <p:extLst>
      <p:ext uri="{BB962C8B-B14F-4D97-AF65-F5344CB8AC3E}">
        <p14:creationId xmlns:p14="http://schemas.microsoft.com/office/powerpoint/2010/main" val="332051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- articles</a:t>
            </a:r>
            <a:endParaRPr lang="en-US" sz="7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E26C1B-1CDA-32AA-877D-AB3FCD02B02C}"/>
              </a:ext>
            </a:extLst>
          </p:cNvPr>
          <p:cNvSpPr txBox="1"/>
          <p:nvPr/>
        </p:nvSpPr>
        <p:spPr>
          <a:xfrm>
            <a:off x="838198" y="1585233"/>
            <a:ext cx="78245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</a:rPr>
              <a:t>A, an, or the?  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0DC31C-C8F7-B978-C936-306E76916988}"/>
              </a:ext>
            </a:extLst>
          </p:cNvPr>
          <p:cNvSpPr txBox="1"/>
          <p:nvPr/>
        </p:nvSpPr>
        <p:spPr>
          <a:xfrm>
            <a:off x="838198" y="2586412"/>
            <a:ext cx="109912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I want </a:t>
            </a:r>
            <a:r>
              <a:rPr lang="en-US" sz="5400" b="1" dirty="0">
                <a:solidFill>
                  <a:srgbClr val="0070C0"/>
                </a:solidFill>
              </a:rPr>
              <a:t>___ </a:t>
            </a:r>
            <a:r>
              <a:rPr lang="en-US" sz="5400" b="1" dirty="0">
                <a:solidFill>
                  <a:srgbClr val="FF0000"/>
                </a:solidFill>
              </a:rPr>
              <a:t>red</a:t>
            </a:r>
            <a:r>
              <a:rPr lang="en-US" sz="5400" b="1" dirty="0"/>
              <a:t> book on your desk. </a:t>
            </a:r>
          </a:p>
          <a:p>
            <a:r>
              <a:rPr lang="en-US" sz="5400" b="1" dirty="0"/>
              <a:t>Would you like </a:t>
            </a:r>
            <a:r>
              <a:rPr lang="en-US" sz="5400" b="1" dirty="0">
                <a:solidFill>
                  <a:srgbClr val="0070C0"/>
                </a:solidFill>
              </a:rPr>
              <a:t>___ </a:t>
            </a:r>
            <a:r>
              <a:rPr lang="en-US" sz="5400" b="1" dirty="0">
                <a:solidFill>
                  <a:srgbClr val="FF9900"/>
                </a:solidFill>
              </a:rPr>
              <a:t>orange</a:t>
            </a:r>
            <a:r>
              <a:rPr lang="en-US" sz="5400" b="1" dirty="0"/>
              <a:t>?</a:t>
            </a:r>
          </a:p>
          <a:p>
            <a:r>
              <a:rPr lang="en-US" sz="5400" b="1" dirty="0"/>
              <a:t>In this class, she is </a:t>
            </a:r>
            <a:r>
              <a:rPr lang="en-US" sz="5400" b="1" dirty="0">
                <a:solidFill>
                  <a:srgbClr val="0070C0"/>
                </a:solidFill>
              </a:rPr>
              <a:t>___</a:t>
            </a:r>
            <a:r>
              <a:rPr lang="en-US" sz="5400" b="1" dirty="0"/>
              <a:t> teacher.</a:t>
            </a:r>
          </a:p>
          <a:p>
            <a:r>
              <a:rPr lang="en-US" sz="5400" b="1" dirty="0"/>
              <a:t>I want </a:t>
            </a:r>
            <a:r>
              <a:rPr lang="en-US" sz="5400" b="1" dirty="0">
                <a:solidFill>
                  <a:srgbClr val="0070C0"/>
                </a:solidFill>
              </a:rPr>
              <a:t>___</a:t>
            </a:r>
            <a:r>
              <a:rPr lang="en-US" sz="5400" b="1" dirty="0"/>
              <a:t> piano.	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___</a:t>
            </a:r>
            <a:r>
              <a:rPr lang="en-US" sz="5400" b="1" dirty="0"/>
              <a:t> hills are beautiful!</a:t>
            </a:r>
          </a:p>
        </p:txBody>
      </p:sp>
      <p:pic>
        <p:nvPicPr>
          <p:cNvPr id="2050" name="Picture 2" descr="Free Piano Clipart Pictures - Clipartix">
            <a:extLst>
              <a:ext uri="{FF2B5EF4-FFF2-40B4-BE49-F238E27FC236}">
                <a16:creationId xmlns:a16="http://schemas.microsoft.com/office/drawing/2014/main" id="{5FDB31F4-60CF-98C7-162C-DDD26205E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40" y="5120641"/>
            <a:ext cx="917905" cy="94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eacher clip art Vectors &amp; Illustrations for Free Download | Freepik">
            <a:extLst>
              <a:ext uri="{FF2B5EF4-FFF2-40B4-BE49-F238E27FC236}">
                <a16:creationId xmlns:a16="http://schemas.microsoft.com/office/drawing/2014/main" id="{D475FEAE-5B12-80B2-B283-41EDB1BE2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366" y="4316132"/>
            <a:ext cx="1061184" cy="106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een Hills">
            <a:extLst>
              <a:ext uri="{FF2B5EF4-FFF2-40B4-BE49-F238E27FC236}">
                <a16:creationId xmlns:a16="http://schemas.microsoft.com/office/drawing/2014/main" id="{E1633159-7E60-76D3-F461-4F6993830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48" y="5911777"/>
            <a:ext cx="1304158" cy="80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99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Pronouns</a:t>
            </a:r>
            <a:endParaRPr lang="en-US" sz="72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E26C1B-1CDA-32AA-877D-AB3FCD02B02C}"/>
              </a:ext>
            </a:extLst>
          </p:cNvPr>
          <p:cNvSpPr txBox="1"/>
          <p:nvPr/>
        </p:nvSpPr>
        <p:spPr>
          <a:xfrm>
            <a:off x="838199" y="1690688"/>
            <a:ext cx="10134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</a:rPr>
              <a:t>Used in place of a noun.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7BE59-D186-8E9D-D382-F4FE389B0FFA}"/>
              </a:ext>
            </a:extLst>
          </p:cNvPr>
          <p:cNvSpPr txBox="1"/>
          <p:nvPr/>
        </p:nvSpPr>
        <p:spPr>
          <a:xfrm>
            <a:off x="838198" y="2718986"/>
            <a:ext cx="101346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</a:rPr>
              <a:t>I			It</a:t>
            </a:r>
          </a:p>
          <a:p>
            <a:r>
              <a:rPr lang="en-US" sz="6600" b="1" dirty="0">
                <a:solidFill>
                  <a:srgbClr val="0070C0"/>
                </a:solidFill>
              </a:rPr>
              <a:t>You		We</a:t>
            </a:r>
          </a:p>
          <a:p>
            <a:r>
              <a:rPr lang="en-US" sz="6600" b="1" dirty="0">
                <a:solidFill>
                  <a:srgbClr val="0070C0"/>
                </a:solidFill>
              </a:rPr>
              <a:t>He		They</a:t>
            </a:r>
          </a:p>
          <a:p>
            <a:r>
              <a:rPr lang="en-US" sz="6600" b="1" dirty="0">
                <a:solidFill>
                  <a:srgbClr val="0070C0"/>
                </a:solidFill>
              </a:rPr>
              <a:t>She	</a:t>
            </a:r>
          </a:p>
        </p:txBody>
      </p:sp>
    </p:spTree>
    <p:extLst>
      <p:ext uri="{BB962C8B-B14F-4D97-AF65-F5344CB8AC3E}">
        <p14:creationId xmlns:p14="http://schemas.microsoft.com/office/powerpoint/2010/main" val="396121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Pronouns</a:t>
            </a:r>
            <a:endParaRPr lang="en-US" sz="72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7BE59-D186-8E9D-D382-F4FE389B0FFA}"/>
              </a:ext>
            </a:extLst>
          </p:cNvPr>
          <p:cNvSpPr txBox="1"/>
          <p:nvPr/>
        </p:nvSpPr>
        <p:spPr>
          <a:xfrm>
            <a:off x="838200" y="1690688"/>
            <a:ext cx="1101049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Dena</a:t>
            </a:r>
            <a:r>
              <a:rPr lang="en-US" sz="4400" dirty="0">
                <a:solidFill>
                  <a:srgbClr val="0070C0"/>
                </a:solidFill>
              </a:rPr>
              <a:t> is happy.  				</a:t>
            </a:r>
            <a:r>
              <a:rPr lang="en-US" sz="4400" b="1" dirty="0">
                <a:solidFill>
                  <a:srgbClr val="0070C0"/>
                </a:solidFill>
              </a:rPr>
              <a:t>I </a:t>
            </a:r>
            <a:r>
              <a:rPr lang="en-US" sz="4400" dirty="0">
                <a:solidFill>
                  <a:srgbClr val="0070C0"/>
                </a:solidFill>
              </a:rPr>
              <a:t>am happy.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Anna</a:t>
            </a:r>
            <a:r>
              <a:rPr lang="en-US" sz="4400" dirty="0">
                <a:solidFill>
                  <a:srgbClr val="0070C0"/>
                </a:solidFill>
              </a:rPr>
              <a:t> is smart.  				</a:t>
            </a:r>
            <a:r>
              <a:rPr lang="en-US" sz="4400" b="1" dirty="0">
                <a:solidFill>
                  <a:srgbClr val="0070C0"/>
                </a:solidFill>
              </a:rPr>
              <a:t>You </a:t>
            </a:r>
            <a:r>
              <a:rPr lang="en-US" sz="4400" dirty="0">
                <a:solidFill>
                  <a:srgbClr val="0070C0"/>
                </a:solidFill>
              </a:rPr>
              <a:t>are smart.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Bill</a:t>
            </a:r>
            <a:r>
              <a:rPr lang="en-US" sz="4400" dirty="0">
                <a:solidFill>
                  <a:srgbClr val="0070C0"/>
                </a:solidFill>
              </a:rPr>
              <a:t> is cute.  					</a:t>
            </a:r>
            <a:r>
              <a:rPr lang="en-US" sz="4400" b="1" dirty="0">
                <a:solidFill>
                  <a:srgbClr val="0070C0"/>
                </a:solidFill>
              </a:rPr>
              <a:t>He </a:t>
            </a:r>
            <a:r>
              <a:rPr lang="en-US" sz="4400" dirty="0">
                <a:solidFill>
                  <a:srgbClr val="0070C0"/>
                </a:solidFill>
              </a:rPr>
              <a:t>is cute.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Julie </a:t>
            </a:r>
            <a:r>
              <a:rPr lang="en-US" sz="4400" dirty="0">
                <a:solidFill>
                  <a:srgbClr val="0070C0"/>
                </a:solidFill>
              </a:rPr>
              <a:t>likes to shop.			</a:t>
            </a:r>
            <a:r>
              <a:rPr lang="en-US" sz="4400" b="1" dirty="0">
                <a:solidFill>
                  <a:srgbClr val="0070C0"/>
                </a:solidFill>
              </a:rPr>
              <a:t>She</a:t>
            </a:r>
            <a:r>
              <a:rPr lang="en-US" sz="4400" dirty="0">
                <a:solidFill>
                  <a:srgbClr val="0070C0"/>
                </a:solidFill>
              </a:rPr>
              <a:t> likes to shop.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Dena </a:t>
            </a:r>
            <a:r>
              <a:rPr lang="en-US" sz="4400" dirty="0">
                <a:solidFill>
                  <a:srgbClr val="0070C0"/>
                </a:solidFill>
              </a:rPr>
              <a:t>and</a:t>
            </a:r>
            <a:r>
              <a:rPr lang="en-US" sz="4400" b="1" dirty="0">
                <a:solidFill>
                  <a:srgbClr val="0070C0"/>
                </a:solidFill>
              </a:rPr>
              <a:t> Anna </a:t>
            </a:r>
            <a:r>
              <a:rPr lang="en-US" sz="4400" dirty="0">
                <a:solidFill>
                  <a:srgbClr val="0070C0"/>
                </a:solidFill>
              </a:rPr>
              <a:t>are talking.	</a:t>
            </a:r>
            <a:r>
              <a:rPr lang="en-US" sz="4400" b="1" dirty="0">
                <a:solidFill>
                  <a:srgbClr val="0070C0"/>
                </a:solidFill>
              </a:rPr>
              <a:t>We</a:t>
            </a:r>
            <a:r>
              <a:rPr lang="en-US" sz="4400" dirty="0">
                <a:solidFill>
                  <a:srgbClr val="0070C0"/>
                </a:solidFill>
              </a:rPr>
              <a:t> are talking.</a:t>
            </a:r>
          </a:p>
          <a:p>
            <a:r>
              <a:rPr lang="en-US" sz="4400" b="1" dirty="0">
                <a:solidFill>
                  <a:srgbClr val="0070C0"/>
                </a:solidFill>
              </a:rPr>
              <a:t>Frog</a:t>
            </a:r>
            <a:r>
              <a:rPr lang="en-US" sz="4400" dirty="0">
                <a:solidFill>
                  <a:srgbClr val="0070C0"/>
                </a:solidFill>
              </a:rPr>
              <a:t> and </a:t>
            </a:r>
            <a:r>
              <a:rPr lang="en-US" sz="4400" b="1" dirty="0">
                <a:solidFill>
                  <a:srgbClr val="0070C0"/>
                </a:solidFill>
              </a:rPr>
              <a:t>Toad</a:t>
            </a:r>
            <a:r>
              <a:rPr lang="en-US" sz="4400" dirty="0">
                <a:solidFill>
                  <a:srgbClr val="0070C0"/>
                </a:solidFill>
              </a:rPr>
              <a:t> are friends.	</a:t>
            </a:r>
            <a:r>
              <a:rPr lang="en-US" sz="4400" b="1" dirty="0">
                <a:solidFill>
                  <a:srgbClr val="0070C0"/>
                </a:solidFill>
              </a:rPr>
              <a:t>They</a:t>
            </a:r>
            <a:r>
              <a:rPr lang="en-US" sz="4400" dirty="0">
                <a:solidFill>
                  <a:srgbClr val="0070C0"/>
                </a:solidFill>
              </a:rPr>
              <a:t> are friends.</a:t>
            </a:r>
          </a:p>
          <a:p>
            <a:r>
              <a:rPr lang="en-US" sz="4400" dirty="0">
                <a:solidFill>
                  <a:srgbClr val="0070C0"/>
                </a:solidFill>
              </a:rPr>
              <a:t>The </a:t>
            </a:r>
            <a:r>
              <a:rPr lang="en-US" sz="4400" b="1" dirty="0">
                <a:solidFill>
                  <a:srgbClr val="0070C0"/>
                </a:solidFill>
              </a:rPr>
              <a:t>banana</a:t>
            </a:r>
            <a:r>
              <a:rPr lang="en-US" sz="4400" dirty="0">
                <a:solidFill>
                  <a:srgbClr val="0070C0"/>
                </a:solidFill>
              </a:rPr>
              <a:t> is </a:t>
            </a:r>
            <a:r>
              <a:rPr lang="en-US" sz="4400" dirty="0">
                <a:solidFill>
                  <a:srgbClr val="FFFF00"/>
                </a:solidFill>
              </a:rPr>
              <a:t>yellow</a:t>
            </a:r>
            <a:r>
              <a:rPr lang="en-US" sz="4400" dirty="0">
                <a:solidFill>
                  <a:srgbClr val="0070C0"/>
                </a:solidFill>
              </a:rPr>
              <a:t>.		</a:t>
            </a:r>
            <a:r>
              <a:rPr lang="en-US" sz="4400" b="1" dirty="0">
                <a:solidFill>
                  <a:srgbClr val="0070C0"/>
                </a:solidFill>
              </a:rPr>
              <a:t>It</a:t>
            </a:r>
            <a:r>
              <a:rPr lang="en-US" sz="4400" dirty="0">
                <a:solidFill>
                  <a:srgbClr val="0070C0"/>
                </a:solidFill>
              </a:rPr>
              <a:t> is </a:t>
            </a:r>
            <a:r>
              <a:rPr lang="en-US" sz="4400" dirty="0">
                <a:solidFill>
                  <a:srgbClr val="FFFF00"/>
                </a:solidFill>
              </a:rPr>
              <a:t>yellow</a:t>
            </a:r>
            <a:r>
              <a:rPr lang="en-US" sz="4400" dirty="0">
                <a:solidFill>
                  <a:srgbClr val="0070C0"/>
                </a:solidFill>
              </a:rPr>
              <a:t>.</a:t>
            </a:r>
          </a:p>
          <a:p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4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Pronouns - practice</a:t>
            </a:r>
            <a:endParaRPr lang="en-US" sz="72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7BE59-D186-8E9D-D382-F4FE389B0FFA}"/>
              </a:ext>
            </a:extLst>
          </p:cNvPr>
          <p:cNvSpPr txBox="1"/>
          <p:nvPr/>
        </p:nvSpPr>
        <p:spPr>
          <a:xfrm>
            <a:off x="895350" y="1690688"/>
            <a:ext cx="1101049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0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I   You   He   She   It   We   They</a:t>
            </a:r>
          </a:p>
          <a:p>
            <a:r>
              <a:rPr lang="az-Cyrl-AZ" sz="4400" b="1" i="0" u="sng" dirty="0">
                <a:solidFill>
                  <a:srgbClr val="406FC4"/>
                </a:solidFill>
                <a:effectLst/>
                <a:latin typeface="Google Sans"/>
              </a:rPr>
              <a:t>Анна Солодовникова</a:t>
            </a:r>
            <a:r>
              <a:rPr lang="en-US" sz="4400" b="1" i="0" dirty="0">
                <a:solidFill>
                  <a:srgbClr val="406FC4"/>
                </a:solidFill>
                <a:effectLst/>
                <a:latin typeface="Google Sans"/>
              </a:rPr>
              <a:t> </a:t>
            </a:r>
            <a:r>
              <a:rPr lang="en-US" sz="4400" b="1" dirty="0">
                <a:solidFill>
                  <a:srgbClr val="406FC4"/>
                </a:solidFill>
                <a:latin typeface="Google Sans"/>
              </a:rPr>
              <a:t>got a job.</a:t>
            </a:r>
          </a:p>
          <a:p>
            <a:r>
              <a:rPr lang="en-US" sz="4400" b="1" i="0" u="sng" dirty="0">
                <a:solidFill>
                  <a:srgbClr val="5F86CD"/>
                </a:solidFill>
                <a:effectLst/>
                <a:latin typeface="Google Sans"/>
              </a:rPr>
              <a:t>Dena</a:t>
            </a:r>
            <a:r>
              <a:rPr lang="en-US" sz="4400" b="1" i="0" dirty="0">
                <a:solidFill>
                  <a:srgbClr val="5F86CD"/>
                </a:solidFill>
                <a:effectLst/>
                <a:latin typeface="Google Sans"/>
              </a:rPr>
              <a:t> likes to hike.</a:t>
            </a:r>
            <a:endParaRPr lang="az-Cyrl-AZ" sz="4400" b="1" i="0" dirty="0">
              <a:solidFill>
                <a:srgbClr val="5F86CD"/>
              </a:solidFill>
              <a:effectLst/>
              <a:latin typeface="Google Sans"/>
            </a:endParaRPr>
          </a:p>
          <a:p>
            <a:r>
              <a:rPr lang="en-US" sz="4400" u="sng" dirty="0">
                <a:solidFill>
                  <a:srgbClr val="5F86CD"/>
                </a:solidFill>
              </a:rPr>
              <a:t>Ahha and Dena</a:t>
            </a:r>
            <a:r>
              <a:rPr lang="en-US" sz="4400" dirty="0">
                <a:solidFill>
                  <a:srgbClr val="5F86CD"/>
                </a:solidFill>
              </a:rPr>
              <a:t> went to the library. </a:t>
            </a:r>
          </a:p>
          <a:p>
            <a:r>
              <a:rPr lang="en-US" sz="4400" u="sng" dirty="0">
                <a:solidFill>
                  <a:srgbClr val="FBF2D5"/>
                </a:solidFill>
              </a:rPr>
              <a:t>Fox and his sister</a:t>
            </a:r>
            <a:r>
              <a:rPr lang="en-US" sz="4400" dirty="0">
                <a:solidFill>
                  <a:srgbClr val="FBF2D5"/>
                </a:solidFill>
              </a:rPr>
              <a:t> went to the park.</a:t>
            </a:r>
          </a:p>
          <a:p>
            <a:r>
              <a:rPr lang="en-US" sz="4400" u="sng" dirty="0">
                <a:solidFill>
                  <a:srgbClr val="F6E2A1"/>
                </a:solidFill>
              </a:rPr>
              <a:t>Bill</a:t>
            </a:r>
            <a:r>
              <a:rPr lang="en-US" sz="4400" dirty="0">
                <a:solidFill>
                  <a:srgbClr val="F6E2A1"/>
                </a:solidFill>
              </a:rPr>
              <a:t> likes to play ball. </a:t>
            </a:r>
            <a:r>
              <a:rPr lang="en-US" sz="4400" dirty="0">
                <a:solidFill>
                  <a:srgbClr val="FBF2D5"/>
                </a:solidFill>
              </a:rPr>
              <a:t>	</a:t>
            </a:r>
            <a:r>
              <a:rPr lang="en-US" sz="4400" dirty="0">
                <a:solidFill>
                  <a:srgbClr val="0070C0"/>
                </a:solidFill>
              </a:rPr>
              <a:t>			</a:t>
            </a:r>
          </a:p>
          <a:p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8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Verb – </a:t>
            </a:r>
            <a:r>
              <a:rPr lang="en-US" sz="7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5F8D9-FC26-AF23-CA34-1558163F4C4D}"/>
              </a:ext>
            </a:extLst>
          </p:cNvPr>
          <p:cNvSpPr txBox="1"/>
          <p:nvPr/>
        </p:nvSpPr>
        <p:spPr>
          <a:xfrm>
            <a:off x="929610" y="1865698"/>
            <a:ext cx="100840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3C6ABE"/>
                </a:solidFill>
              </a:rPr>
              <a:t>I am				It is</a:t>
            </a:r>
          </a:p>
          <a:p>
            <a:r>
              <a:rPr lang="en-US" sz="7200" b="1" dirty="0">
                <a:solidFill>
                  <a:srgbClr val="5F86CD"/>
                </a:solidFill>
              </a:rPr>
              <a:t>You are		We are</a:t>
            </a:r>
          </a:p>
          <a:p>
            <a:r>
              <a:rPr lang="en-US" sz="7200" b="1" dirty="0">
                <a:solidFill>
                  <a:srgbClr val="FBF2D5"/>
                </a:solidFill>
              </a:rPr>
              <a:t>He is			They are</a:t>
            </a:r>
          </a:p>
          <a:p>
            <a:r>
              <a:rPr lang="en-US" sz="7200" b="1" dirty="0">
                <a:solidFill>
                  <a:srgbClr val="F6E2A1"/>
                </a:solidFill>
              </a:rPr>
              <a:t>She is			</a:t>
            </a:r>
          </a:p>
        </p:txBody>
      </p:sp>
    </p:spTree>
    <p:extLst>
      <p:ext uri="{BB962C8B-B14F-4D97-AF65-F5344CB8AC3E}">
        <p14:creationId xmlns:p14="http://schemas.microsoft.com/office/powerpoint/2010/main" val="127418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B49ADB-E4B3-F889-7FD8-FBA59B578CB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Verb – </a:t>
            </a:r>
            <a:r>
              <a:rPr lang="en-US" sz="72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5F8D9-FC26-AF23-CA34-1558163F4C4D}"/>
              </a:ext>
            </a:extLst>
          </p:cNvPr>
          <p:cNvSpPr txBox="1"/>
          <p:nvPr/>
        </p:nvSpPr>
        <p:spPr>
          <a:xfrm>
            <a:off x="764722" y="1611793"/>
            <a:ext cx="104241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C6ABE"/>
                </a:solidFill>
              </a:rPr>
              <a:t>		</a:t>
            </a:r>
            <a:r>
              <a:rPr lang="en-US" sz="6000" b="1" dirty="0">
                <a:solidFill>
                  <a:srgbClr val="FBE4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   is   are   </a:t>
            </a:r>
          </a:p>
          <a:p>
            <a:r>
              <a:rPr lang="en-US" sz="4800" b="1" dirty="0">
                <a:solidFill>
                  <a:srgbClr val="3C6ABE"/>
                </a:solidFill>
              </a:rPr>
              <a:t>The ball ___ big.  </a:t>
            </a:r>
          </a:p>
          <a:p>
            <a:r>
              <a:rPr lang="en-US" sz="4800" b="1" dirty="0">
                <a:solidFill>
                  <a:srgbClr val="5F86CD"/>
                </a:solidFill>
              </a:rPr>
              <a:t>They ___ eating breakfast.</a:t>
            </a:r>
          </a:p>
          <a:p>
            <a:r>
              <a:rPr lang="en-US" sz="4800" b="1" dirty="0">
                <a:solidFill>
                  <a:srgbClr val="7395D3"/>
                </a:solidFill>
              </a:rPr>
              <a:t>You and I ___ women.</a:t>
            </a:r>
          </a:p>
          <a:p>
            <a:r>
              <a:rPr lang="en-US" sz="4800" b="1" dirty="0">
                <a:solidFill>
                  <a:srgbClr val="FBF2D5"/>
                </a:solidFill>
              </a:rPr>
              <a:t>Mike ___ tall.			</a:t>
            </a:r>
          </a:p>
          <a:p>
            <a:r>
              <a:rPr lang="en-US" sz="4800" b="1" dirty="0">
                <a:solidFill>
                  <a:srgbClr val="F6E2A1"/>
                </a:solidFill>
              </a:rPr>
              <a:t>You ___ sitting down.	</a:t>
            </a:r>
            <a:r>
              <a:rPr lang="en-US" sz="7200" b="1" dirty="0">
                <a:solidFill>
                  <a:srgbClr val="F6E2A1"/>
                </a:solidFill>
              </a:rPr>
              <a:t>		</a:t>
            </a:r>
          </a:p>
        </p:txBody>
      </p:sp>
      <p:pic>
        <p:nvPicPr>
          <p:cNvPr id="3076" name="Picture 4" descr="Free Vectors | Red large ball rolling">
            <a:extLst>
              <a:ext uri="{FF2B5EF4-FFF2-40B4-BE49-F238E27FC236}">
                <a16:creationId xmlns:a16="http://schemas.microsoft.com/office/drawing/2014/main" id="{B4571B8E-D421-F4FC-CA38-3C47AFB8C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284" y="2395641"/>
            <a:ext cx="1446697" cy="108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ancake Breakfast Clip Art Free PNG Image｜Illustoon">
            <a:extLst>
              <a:ext uri="{FF2B5EF4-FFF2-40B4-BE49-F238E27FC236}">
                <a16:creationId xmlns:a16="http://schemas.microsoft.com/office/drawing/2014/main" id="{CFF70BE4-1DC1-8749-AF9F-80F0841FD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666" y="2887517"/>
            <a:ext cx="1183105" cy="118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Two Women Are Sitting And Talking In Cafe Vector Illustration Stock  Illustration - Download Image Now - iStock">
            <a:extLst>
              <a:ext uri="{FF2B5EF4-FFF2-40B4-BE49-F238E27FC236}">
                <a16:creationId xmlns:a16="http://schemas.microsoft.com/office/drawing/2014/main" id="{EFCD63D0-9FF3-3236-09B3-CDFDAB97D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981" y="3962427"/>
            <a:ext cx="1183105" cy="9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28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415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Hollowood</dc:creator>
  <cp:lastModifiedBy>Larry Hollowood</cp:lastModifiedBy>
  <cp:revision>20</cp:revision>
  <dcterms:created xsi:type="dcterms:W3CDTF">2023-08-05T20:55:17Z</dcterms:created>
  <dcterms:modified xsi:type="dcterms:W3CDTF">2023-08-14T23:01:15Z</dcterms:modified>
</cp:coreProperties>
</file>